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91" r:id="rId5"/>
    <p:sldId id="290" r:id="rId6"/>
    <p:sldId id="286" r:id="rId7"/>
    <p:sldId id="295" r:id="rId8"/>
    <p:sldId id="287" r:id="rId9"/>
    <p:sldId id="261" r:id="rId10"/>
    <p:sldId id="269" r:id="rId11"/>
    <p:sldId id="270" r:id="rId12"/>
    <p:sldId id="271" r:id="rId13"/>
    <p:sldId id="274" r:id="rId14"/>
    <p:sldId id="273" r:id="rId15"/>
    <p:sldId id="275" r:id="rId16"/>
    <p:sldId id="276" r:id="rId17"/>
    <p:sldId id="277" r:id="rId18"/>
    <p:sldId id="266" r:id="rId19"/>
    <p:sldId id="267" r:id="rId20"/>
    <p:sldId id="293" r:id="rId21"/>
    <p:sldId id="268" r:id="rId22"/>
    <p:sldId id="292" r:id="rId23"/>
    <p:sldId id="278" r:id="rId24"/>
    <p:sldId id="280" r:id="rId25"/>
    <p:sldId id="281" r:id="rId26"/>
    <p:sldId id="263" r:id="rId27"/>
    <p:sldId id="296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B2F6"/>
    <a:srgbClr val="CBB2F7"/>
    <a:srgbClr val="0078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2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EA19-2F77-4747-9C12-A4E2CE02F991}" type="datetimeFigureOut">
              <a:rPr lang="zh-CN" altLang="en-US" smtClean="0"/>
              <a:t>2025/8/19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EA81-9DC2-43DA-BB13-5188B2271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6288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EA19-2F77-4747-9C12-A4E2CE02F991}" type="datetimeFigureOut">
              <a:rPr lang="zh-CN" altLang="en-US" smtClean="0"/>
              <a:t>2025/8/19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EA81-9DC2-43DA-BB13-5188B2271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8080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EA19-2F77-4747-9C12-A4E2CE02F991}" type="datetimeFigureOut">
              <a:rPr lang="zh-CN" altLang="en-US" smtClean="0"/>
              <a:t>2025/8/19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EA81-9DC2-43DA-BB13-5188B2271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043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EA19-2F77-4747-9C12-A4E2CE02F991}" type="datetimeFigureOut">
              <a:rPr lang="zh-CN" altLang="en-US" smtClean="0"/>
              <a:t>2025/8/19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EA81-9DC2-43DA-BB13-5188B2271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0194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EA19-2F77-4747-9C12-A4E2CE02F991}" type="datetimeFigureOut">
              <a:rPr lang="zh-CN" altLang="en-US" smtClean="0"/>
              <a:t>2025/8/19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EA81-9DC2-43DA-BB13-5188B2271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337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EA19-2F77-4747-9C12-A4E2CE02F991}" type="datetimeFigureOut">
              <a:rPr lang="zh-CN" altLang="en-US" smtClean="0"/>
              <a:t>2025/8/19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EA81-9DC2-43DA-BB13-5188B2271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03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EA19-2F77-4747-9C12-A4E2CE02F991}" type="datetimeFigureOut">
              <a:rPr lang="zh-CN" altLang="en-US" smtClean="0"/>
              <a:t>2025/8/19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EA81-9DC2-43DA-BB13-5188B2271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8943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EA19-2F77-4747-9C12-A4E2CE02F991}" type="datetimeFigureOut">
              <a:rPr lang="zh-CN" altLang="en-US" smtClean="0"/>
              <a:t>2025/8/19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EA81-9DC2-43DA-BB13-5188B2271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7518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EA19-2F77-4747-9C12-A4E2CE02F991}" type="datetimeFigureOut">
              <a:rPr lang="zh-CN" altLang="en-US" smtClean="0"/>
              <a:t>2025/8/19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EA81-9DC2-43DA-BB13-5188B2271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667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EA19-2F77-4747-9C12-A4E2CE02F991}" type="datetimeFigureOut">
              <a:rPr lang="zh-CN" altLang="en-US" smtClean="0"/>
              <a:t>2025/8/19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EA81-9DC2-43DA-BB13-5188B2271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251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EA19-2F77-4747-9C12-A4E2CE02F991}" type="datetimeFigureOut">
              <a:rPr lang="zh-CN" altLang="en-US" smtClean="0"/>
              <a:t>2025/8/19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EA81-9DC2-43DA-BB13-5188B2271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971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DEA19-2F77-4747-9C12-A4E2CE02F991}" type="datetimeFigureOut">
              <a:rPr lang="zh-CN" altLang="en-US" smtClean="0"/>
              <a:t>2025/8/19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1EA81-9DC2-43DA-BB13-5188B2271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587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38465" y="1252090"/>
            <a:ext cx="6448956" cy="3554526"/>
          </a:xfrm>
        </p:spPr>
        <p:txBody>
          <a:bodyPr>
            <a:normAutofit/>
          </a:bodyPr>
          <a:lstStyle/>
          <a:p>
            <a:pPr algn="l"/>
            <a:r>
              <a:rPr lang="zh-CN" altLang="en-US" sz="1600" dirty="0" smtClean="0"/>
              <a:t>入门视频：</a:t>
            </a:r>
            <a:r>
              <a:rPr lang="en-US" altLang="zh-CN" sz="1600" dirty="0" smtClean="0"/>
              <a:t>https://</a:t>
            </a:r>
            <a:r>
              <a:rPr lang="en-US" altLang="zh-CN" sz="1600" dirty="0" err="1" smtClean="0"/>
              <a:t>www.bilibili.com</a:t>
            </a:r>
            <a:r>
              <a:rPr lang="en-US" altLang="zh-CN" sz="1600" dirty="0" smtClean="0"/>
              <a:t>/video/</a:t>
            </a:r>
            <a:r>
              <a:rPr lang="en-US" altLang="zh-CN" sz="1600" dirty="0" err="1" smtClean="0"/>
              <a:t>BV12Xaoe1EXn</a:t>
            </a:r>
            <a:r>
              <a:rPr lang="en-US" altLang="zh-CN" sz="1600" dirty="0" smtClean="0"/>
              <a:t>/</a:t>
            </a:r>
            <a:br>
              <a:rPr lang="en-US" altLang="zh-CN" sz="1600" dirty="0" smtClean="0"/>
            </a:br>
            <a:r>
              <a:rPr lang="en-US" altLang="zh-CN" sz="1600" dirty="0"/>
              <a:t/>
            </a:r>
            <a:br>
              <a:rPr lang="en-US" altLang="zh-CN" sz="1600" dirty="0"/>
            </a:br>
            <a:r>
              <a:rPr lang="zh-CN" altLang="en-US" sz="1600" dirty="0" smtClean="0"/>
              <a:t>手动调课演示：</a:t>
            </a:r>
            <a:r>
              <a:rPr lang="en-US" altLang="zh-CN" sz="1600" dirty="0" smtClean="0"/>
              <a:t>https://</a:t>
            </a:r>
            <a:r>
              <a:rPr lang="en-US" altLang="zh-CN" sz="1600" dirty="0" err="1" smtClean="0"/>
              <a:t>www.bilibili.com</a:t>
            </a:r>
            <a:r>
              <a:rPr lang="en-US" altLang="zh-CN" sz="1600" dirty="0" smtClean="0"/>
              <a:t>/video/</a:t>
            </a:r>
            <a:r>
              <a:rPr lang="en-US" altLang="zh-CN" sz="1600" dirty="0" err="1" smtClean="0"/>
              <a:t>BV14SYSebE8x</a:t>
            </a:r>
            <a:r>
              <a:rPr lang="en-US" altLang="zh-CN" sz="1600" dirty="0" smtClean="0"/>
              <a:t>/</a:t>
            </a:r>
            <a:br>
              <a:rPr lang="en-US" altLang="zh-CN" sz="1600" dirty="0" smtClean="0"/>
            </a:br>
            <a:r>
              <a:rPr lang="en-US" altLang="zh-CN" sz="1600" dirty="0"/>
              <a:t/>
            </a:r>
            <a:br>
              <a:rPr lang="en-US" altLang="zh-CN" sz="1600" dirty="0"/>
            </a:br>
            <a:r>
              <a:rPr lang="zh-CN" altLang="en-US" sz="1600" dirty="0" smtClean="0"/>
              <a:t>模拟传统手动排课：</a:t>
            </a:r>
            <a:r>
              <a:rPr lang="en-US" altLang="zh-CN" sz="1600" dirty="0" smtClean="0"/>
              <a:t>https://</a:t>
            </a:r>
            <a:r>
              <a:rPr lang="en-US" altLang="zh-CN" sz="1600" dirty="0" err="1" smtClean="0"/>
              <a:t>www.bilibili.com</a:t>
            </a:r>
            <a:r>
              <a:rPr lang="en-US" altLang="zh-CN" sz="1600" dirty="0" smtClean="0"/>
              <a:t>/video/</a:t>
            </a:r>
            <a:r>
              <a:rPr lang="en-US" altLang="zh-CN" sz="1600" dirty="0" err="1" smtClean="0"/>
              <a:t>BV1eEWLeJEw8</a:t>
            </a:r>
            <a:r>
              <a:rPr lang="en-US" altLang="zh-CN" sz="1600" dirty="0" smtClean="0"/>
              <a:t/>
            </a:r>
            <a:br>
              <a:rPr lang="en-US" altLang="zh-CN" sz="1600" dirty="0" smtClean="0"/>
            </a:br>
            <a:r>
              <a:rPr lang="en-US" altLang="zh-CN" sz="1600" dirty="0" smtClean="0"/>
              <a:t/>
            </a:r>
            <a:br>
              <a:rPr lang="en-US" altLang="zh-CN" sz="1600" dirty="0" smtClean="0"/>
            </a:br>
            <a:r>
              <a:rPr lang="zh-CN" altLang="en-US" sz="1600" dirty="0" smtClean="0"/>
              <a:t>学科不排课：</a:t>
            </a:r>
            <a:r>
              <a:rPr lang="en-US" altLang="zh-CN" sz="1600" dirty="0"/>
              <a:t> https://</a:t>
            </a:r>
            <a:r>
              <a:rPr lang="en-US" altLang="zh-CN" sz="1600" dirty="0" err="1"/>
              <a:t>www.bilibili.com</a:t>
            </a:r>
            <a:r>
              <a:rPr lang="en-US" altLang="zh-CN" sz="1600" dirty="0"/>
              <a:t>/video/</a:t>
            </a:r>
            <a:r>
              <a:rPr lang="en-US" altLang="zh-CN" sz="1600" dirty="0" err="1"/>
              <a:t>BV18VWaeoEnW</a:t>
            </a:r>
            <a:r>
              <a:rPr lang="en-US" altLang="zh-CN" sz="1600" dirty="0" smtClean="0"/>
              <a:t>/</a:t>
            </a:r>
            <a:br>
              <a:rPr lang="en-US" altLang="zh-CN" sz="1600" dirty="0" smtClean="0"/>
            </a:br>
            <a:r>
              <a:rPr lang="en-US" altLang="zh-CN" sz="1600" dirty="0"/>
              <a:t/>
            </a:r>
            <a:br>
              <a:rPr lang="en-US" altLang="zh-CN" sz="1600" dirty="0"/>
            </a:br>
            <a:r>
              <a:rPr lang="zh-CN" altLang="en-US" sz="1600" dirty="0" smtClean="0"/>
              <a:t>教师不排课：</a:t>
            </a:r>
            <a:r>
              <a:rPr lang="en-US" altLang="zh-CN" sz="1600" dirty="0" smtClean="0"/>
              <a:t>https</a:t>
            </a:r>
            <a:r>
              <a:rPr lang="en-US" altLang="zh-CN" sz="1600" dirty="0"/>
              <a:t>://</a:t>
            </a:r>
            <a:r>
              <a:rPr lang="en-US" altLang="zh-CN" sz="1600" dirty="0" err="1" smtClean="0"/>
              <a:t>www.bilibili.com</a:t>
            </a:r>
            <a:r>
              <a:rPr lang="en-US" altLang="zh-CN" sz="1600" dirty="0" smtClean="0"/>
              <a:t>/video/</a:t>
            </a:r>
            <a:r>
              <a:rPr lang="en-US" altLang="zh-CN" sz="1600" dirty="0" err="1" smtClean="0"/>
              <a:t>BV18xWSekEfc</a:t>
            </a:r>
            <a:r>
              <a:rPr lang="en-US" altLang="zh-CN" sz="1600" dirty="0" smtClean="0"/>
              <a:t>/</a:t>
            </a:r>
            <a:br>
              <a:rPr lang="en-US" altLang="zh-CN" sz="1600" dirty="0" smtClean="0"/>
            </a:br>
            <a:r>
              <a:rPr lang="en-US" altLang="zh-CN" sz="1600" dirty="0" smtClean="0"/>
              <a:t/>
            </a:r>
            <a:br>
              <a:rPr lang="en-US" altLang="zh-CN" sz="1600" dirty="0" smtClean="0"/>
            </a:br>
            <a:r>
              <a:rPr lang="zh-CN" altLang="en-US" sz="1600" dirty="0" smtClean="0"/>
              <a:t>紧凑排课：</a:t>
            </a:r>
            <a:r>
              <a:rPr lang="en-US" altLang="zh-CN" sz="1600" dirty="0" smtClean="0"/>
              <a:t>https</a:t>
            </a:r>
            <a:r>
              <a:rPr lang="en-US" altLang="zh-CN" sz="1600" dirty="0"/>
              <a:t>://</a:t>
            </a:r>
            <a:r>
              <a:rPr lang="en-US" altLang="zh-CN" sz="1600" dirty="0" err="1" smtClean="0"/>
              <a:t>www.bilibili.com</a:t>
            </a:r>
            <a:r>
              <a:rPr lang="en-US" altLang="zh-CN" sz="1600" dirty="0" smtClean="0"/>
              <a:t>/video/</a:t>
            </a:r>
            <a:r>
              <a:rPr lang="en-US" altLang="zh-CN" sz="1600" dirty="0" err="1" smtClean="0"/>
              <a:t>BV1B8YMecEQD</a:t>
            </a:r>
            <a:r>
              <a:rPr lang="en-US" altLang="zh-CN" sz="1600" dirty="0" smtClean="0"/>
              <a:t/>
            </a:r>
            <a:br>
              <a:rPr lang="en-US" altLang="zh-CN" sz="1600" dirty="0" smtClean="0"/>
            </a:br>
            <a:r>
              <a:rPr lang="en-US" altLang="zh-CN" sz="1600" dirty="0"/>
              <a:t/>
            </a:r>
            <a:br>
              <a:rPr lang="en-US" altLang="zh-CN" sz="1600" dirty="0"/>
            </a:br>
            <a:r>
              <a:rPr lang="en-US" altLang="zh-CN" sz="1600" dirty="0" smtClean="0"/>
              <a:t/>
            </a:r>
            <a:br>
              <a:rPr lang="en-US" altLang="zh-CN" sz="1600" dirty="0" smtClean="0"/>
            </a:br>
            <a:r>
              <a:rPr lang="en-US" altLang="zh-CN" sz="1600" dirty="0" smtClean="0"/>
              <a:t/>
            </a:r>
            <a:br>
              <a:rPr lang="en-US" altLang="zh-CN" sz="1600" dirty="0" smtClean="0"/>
            </a:br>
            <a:endParaRPr lang="zh-CN" altLang="en-US" sz="16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263" y="1070336"/>
            <a:ext cx="2814032" cy="288331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746958" y="4283242"/>
            <a:ext cx="2127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AB2F6"/>
                </a:solidFill>
              </a:rPr>
              <a:t>QQ</a:t>
            </a:r>
            <a:r>
              <a:rPr lang="zh-CN" altLang="en-US" dirty="0" smtClean="0">
                <a:solidFill>
                  <a:srgbClr val="6AB2F6"/>
                </a:solidFill>
              </a:rPr>
              <a:t>群：</a:t>
            </a:r>
            <a:r>
              <a:rPr lang="en-US" altLang="zh-CN" dirty="0" smtClean="0">
                <a:solidFill>
                  <a:srgbClr val="6AB2F6"/>
                </a:solidFill>
              </a:rPr>
              <a:t>1050377663</a:t>
            </a:r>
            <a:endParaRPr lang="zh-CN" altLang="en-US" dirty="0">
              <a:solidFill>
                <a:srgbClr val="6AB2F6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120113" y="5023338"/>
            <a:ext cx="348704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>
                <a:solidFill>
                  <a:schemeClr val="accent5"/>
                </a:solidFill>
              </a:rPr>
              <a:t>          由于私</a:t>
            </a:r>
            <a:r>
              <a:rPr lang="zh-CN" altLang="en-US" sz="1100" dirty="0">
                <a:solidFill>
                  <a:schemeClr val="accent5"/>
                </a:solidFill>
              </a:rPr>
              <a:t>聊可能会造成您的消息遗漏、未回复等问题，建议您加入</a:t>
            </a:r>
            <a:r>
              <a:rPr lang="en-US" altLang="zh-CN" sz="1100" dirty="0">
                <a:solidFill>
                  <a:schemeClr val="accent5"/>
                </a:solidFill>
              </a:rPr>
              <a:t>QQ</a:t>
            </a:r>
            <a:r>
              <a:rPr lang="zh-CN" altLang="en-US" sz="1100" dirty="0" smtClean="0">
                <a:solidFill>
                  <a:schemeClr val="accent5"/>
                </a:solidFill>
              </a:rPr>
              <a:t>群</a:t>
            </a:r>
            <a:r>
              <a:rPr lang="en-US" altLang="zh-CN" sz="1100" dirty="0" smtClean="0">
                <a:solidFill>
                  <a:schemeClr val="accent5"/>
                </a:solidFill>
              </a:rPr>
              <a:t> </a:t>
            </a:r>
            <a:r>
              <a:rPr lang="zh-CN" altLang="en-US" sz="1100" dirty="0">
                <a:solidFill>
                  <a:schemeClr val="accent5"/>
                </a:solidFill>
              </a:rPr>
              <a:t>进行咨询</a:t>
            </a:r>
            <a:r>
              <a:rPr lang="zh-CN" altLang="en-US" sz="1100" dirty="0" smtClean="0">
                <a:solidFill>
                  <a:schemeClr val="accent5"/>
                </a:solidFill>
              </a:rPr>
              <a:t>。即使</a:t>
            </a:r>
            <a:r>
              <a:rPr lang="zh-CN" altLang="en-US" sz="1100" dirty="0">
                <a:solidFill>
                  <a:schemeClr val="accent5"/>
                </a:solidFill>
              </a:rPr>
              <a:t>偶尔遗漏，也能及时发现并回复您，确保您的问题得到解决。</a:t>
            </a:r>
          </a:p>
        </p:txBody>
      </p:sp>
    </p:spTree>
    <p:extLst>
      <p:ext uri="{BB962C8B-B14F-4D97-AF65-F5344CB8AC3E}">
        <p14:creationId xmlns:p14="http://schemas.microsoft.com/office/powerpoint/2010/main" val="343851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教师不排课</a:t>
            </a:r>
            <a:r>
              <a:rPr lang="en-US" altLang="zh-CN" dirty="0" smtClean="0"/>
              <a:t>(1)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2576" y="1788500"/>
            <a:ext cx="6705105" cy="4348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7515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教师不排课</a:t>
            </a:r>
            <a:r>
              <a:rPr lang="en-US" altLang="zh-CN" dirty="0" smtClean="0"/>
              <a:t>(2)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732" y="1431752"/>
            <a:ext cx="8063433" cy="47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560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固定课</a:t>
            </a:r>
            <a:r>
              <a:rPr lang="en-US" altLang="zh-CN" dirty="0"/>
              <a:t>(1)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941172"/>
          </a:xfrm>
        </p:spPr>
        <p:txBody>
          <a:bodyPr>
            <a:normAutofit/>
          </a:bodyPr>
          <a:lstStyle/>
          <a:p>
            <a:r>
              <a:rPr lang="zh-CN" altLang="en-US" sz="2100" dirty="0" smtClean="0"/>
              <a:t>每设置一个</a:t>
            </a:r>
            <a:r>
              <a:rPr lang="en-US" altLang="zh-CN" sz="2100" dirty="0" smtClean="0"/>
              <a:t>(</a:t>
            </a:r>
            <a:r>
              <a:rPr lang="zh-CN" altLang="en-US" sz="2100" dirty="0" smtClean="0"/>
              <a:t>或一组</a:t>
            </a:r>
            <a:r>
              <a:rPr lang="en-US" altLang="zh-CN" sz="2100" dirty="0" smtClean="0"/>
              <a:t>)</a:t>
            </a:r>
            <a:r>
              <a:rPr lang="zh-CN" altLang="en-US" sz="2100" dirty="0" smtClean="0"/>
              <a:t>班级，需要点提交，程序记录后，再进行下一个（组）的设置</a:t>
            </a:r>
            <a:endParaRPr lang="zh-CN" altLang="en-US" sz="21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003" y="2369389"/>
            <a:ext cx="6155932" cy="4211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0717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固定课</a:t>
            </a:r>
            <a:r>
              <a:rPr lang="en-US" altLang="zh-CN" dirty="0" smtClean="0"/>
              <a:t>(2)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5575" y="1465461"/>
            <a:ext cx="8028888" cy="529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326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学科不排课</a:t>
            </a:r>
            <a:r>
              <a:rPr lang="en-US" altLang="zh-CN" dirty="0"/>
              <a:t>(1)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6424" y="1690688"/>
            <a:ext cx="9696514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759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" y="1690688"/>
            <a:ext cx="13161764" cy="496637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419600" cy="1325563"/>
          </a:xfrm>
        </p:spPr>
        <p:txBody>
          <a:bodyPr/>
          <a:lstStyle/>
          <a:p>
            <a:r>
              <a:rPr lang="zh-CN" altLang="en-US" dirty="0" smtClean="0"/>
              <a:t>连堂课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0940" y="185049"/>
            <a:ext cx="1723810" cy="1685714"/>
          </a:xfrm>
          <a:prstGeom prst="rect">
            <a:avLst/>
          </a:prstGeom>
          <a:ln w="381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7117950" y="1771650"/>
            <a:ext cx="249299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每两节连起来，算一次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98225" y="4092396"/>
            <a:ext cx="2492990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输入后，记得要再点一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>
                <a:solidFill>
                  <a:srgbClr val="FF0000"/>
                </a:solidFill>
              </a:rPr>
              <a:t>次这个按钮进行提交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V="1">
            <a:off x="2647950" y="3638550"/>
            <a:ext cx="838200" cy="45384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H="1">
            <a:off x="6639140" y="1467524"/>
            <a:ext cx="3676436" cy="29480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67512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跟随课</a:t>
            </a:r>
            <a:r>
              <a:rPr lang="en-US" altLang="zh-CN" dirty="0"/>
              <a:t>(1)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86186"/>
            <a:ext cx="10696575" cy="453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8979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跟随课</a:t>
            </a:r>
            <a:r>
              <a:rPr lang="en-US" altLang="zh-CN" dirty="0" smtClean="0"/>
              <a:t>(2)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838200" y="3193324"/>
            <a:ext cx="10515600" cy="1241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dirty="0" smtClean="0"/>
              <a:t>	</a:t>
            </a:r>
            <a:r>
              <a:rPr lang="zh-CN" altLang="en-US" dirty="0" smtClean="0"/>
              <a:t>视频（旧版界面教程）：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sz="2100" dirty="0" smtClean="0"/>
              <a:t>https://</a:t>
            </a:r>
            <a:r>
              <a:rPr lang="en-US" altLang="zh-CN" sz="2100" dirty="0" err="1" smtClean="0"/>
              <a:t>www.bilibili.com</a:t>
            </a:r>
            <a:r>
              <a:rPr lang="en-US" altLang="zh-CN" sz="2100" dirty="0" smtClean="0"/>
              <a:t>/video/</a:t>
            </a:r>
            <a:r>
              <a:rPr lang="en-US" altLang="zh-CN" sz="2100" dirty="0" err="1" smtClean="0"/>
              <a:t>BV1na411G7z1</a:t>
            </a:r>
            <a:r>
              <a:rPr lang="en-US" altLang="zh-CN" sz="2100" dirty="0" smtClean="0"/>
              <a:t>/</a:t>
            </a:r>
            <a:endParaRPr lang="zh-CN" altLang="en-US" sz="21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7835" y="1077048"/>
            <a:ext cx="4771429" cy="5780952"/>
          </a:xfrm>
          <a:prstGeom prst="rect">
            <a:avLst/>
          </a:prstGeom>
        </p:spPr>
      </p:pic>
      <p:sp>
        <p:nvSpPr>
          <p:cNvPr id="7" name="内容占位符 2"/>
          <p:cNvSpPr txBox="1">
            <a:spLocks/>
          </p:cNvSpPr>
          <p:nvPr/>
        </p:nvSpPr>
        <p:spPr>
          <a:xfrm>
            <a:off x="838200" y="2131650"/>
            <a:ext cx="10515600" cy="602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dirty="0" smtClean="0"/>
              <a:t>	</a:t>
            </a:r>
            <a:r>
              <a:rPr lang="zh-CN" altLang="en-US" dirty="0" smtClean="0"/>
              <a:t>效果参考右图</a:t>
            </a:r>
            <a:endParaRPr lang="zh-CN" altLang="en-US" sz="2100" dirty="0"/>
          </a:p>
        </p:txBody>
      </p:sp>
    </p:spTree>
    <p:extLst>
      <p:ext uri="{BB962C8B-B14F-4D97-AF65-F5344CB8AC3E}">
        <p14:creationId xmlns:p14="http://schemas.microsoft.com/office/powerpoint/2010/main" val="17636125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走班排课</a:t>
            </a:r>
            <a:r>
              <a:rPr lang="en-US" altLang="zh-CN" dirty="0"/>
              <a:t>(1)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90599" y="4168582"/>
            <a:ext cx="4276726" cy="1184467"/>
          </a:xfrm>
        </p:spPr>
        <p:txBody>
          <a:bodyPr>
            <a:normAutofit lnSpcReduction="10000"/>
          </a:bodyPr>
          <a:lstStyle/>
          <a:p>
            <a:r>
              <a:rPr lang="zh-CN" altLang="en-US" sz="1100" dirty="0"/>
              <a:t>我们来看一下</a:t>
            </a:r>
            <a:r>
              <a:rPr lang="zh-CN" altLang="en-US" sz="1100" dirty="0" smtClean="0"/>
              <a:t>实际</a:t>
            </a:r>
            <a:r>
              <a:rPr lang="zh-CN" altLang="en-US" sz="1100" dirty="0"/>
              <a:t>应用</a:t>
            </a:r>
            <a:r>
              <a:rPr lang="zh-CN" altLang="en-US" sz="1100" dirty="0" smtClean="0"/>
              <a:t>。</a:t>
            </a:r>
            <a:r>
              <a:rPr lang="zh-CN" altLang="en-US" sz="1100" dirty="0"/>
              <a:t>比如说，</a:t>
            </a:r>
            <a:r>
              <a:rPr lang="en-US" altLang="zh-CN" sz="1100" dirty="0"/>
              <a:t>1</a:t>
            </a:r>
            <a:r>
              <a:rPr lang="zh-CN" altLang="en-US" sz="1100" dirty="0"/>
              <a:t>班的学生中一部分选择学“英语”，还有一部分选择学“日语”。</a:t>
            </a:r>
            <a:r>
              <a:rPr lang="en-US" altLang="zh-CN" sz="1100" dirty="0"/>
              <a:t>2</a:t>
            </a:r>
            <a:r>
              <a:rPr lang="zh-CN" altLang="en-US" sz="1100" dirty="0"/>
              <a:t>班的学生也是既有学习“英语”的，也有学习“日语”的。</a:t>
            </a:r>
          </a:p>
          <a:p>
            <a:r>
              <a:rPr lang="zh-CN" altLang="en-US" sz="1100" dirty="0"/>
              <a:t>现在，我们想让学英语的学生都集中在</a:t>
            </a:r>
            <a:r>
              <a:rPr lang="en-US" altLang="zh-CN" sz="1100" dirty="0"/>
              <a:t>1</a:t>
            </a:r>
            <a:r>
              <a:rPr lang="zh-CN" altLang="en-US" sz="1100" dirty="0"/>
              <a:t>班，学习日语的学生都集中在</a:t>
            </a:r>
            <a:r>
              <a:rPr lang="en-US" altLang="zh-CN" sz="1100" dirty="0"/>
              <a:t>2</a:t>
            </a:r>
            <a:r>
              <a:rPr lang="zh-CN" altLang="en-US" sz="1100" dirty="0"/>
              <a:t>班。 为此，我们让</a:t>
            </a:r>
            <a:r>
              <a:rPr lang="en-US" altLang="zh-CN" sz="1100" dirty="0"/>
              <a:t>1</a:t>
            </a:r>
            <a:r>
              <a:rPr lang="zh-CN" altLang="en-US" sz="1100" dirty="0"/>
              <a:t>班开设英语课程，</a:t>
            </a:r>
            <a:r>
              <a:rPr lang="en-US" altLang="zh-CN" sz="1100" dirty="0"/>
              <a:t>2</a:t>
            </a:r>
            <a:r>
              <a:rPr lang="zh-CN" altLang="en-US" sz="1100" dirty="0"/>
              <a:t>班开设日语课程，并且要确保这两门课程的时间是一致的，学生才能同时集中在</a:t>
            </a:r>
            <a:r>
              <a:rPr lang="en-US" altLang="zh-CN" sz="1100" dirty="0"/>
              <a:t>1</a:t>
            </a:r>
            <a:r>
              <a:rPr lang="zh-CN" altLang="en-US" sz="1100" dirty="0"/>
              <a:t>班或</a:t>
            </a:r>
            <a:r>
              <a:rPr lang="en-US" altLang="zh-CN" sz="1100" dirty="0"/>
              <a:t>2</a:t>
            </a:r>
            <a:r>
              <a:rPr lang="zh-CN" altLang="en-US" sz="1100" dirty="0"/>
              <a:t>班。</a:t>
            </a:r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251" y="2598267"/>
            <a:ext cx="3778076" cy="1049058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>
          <a:xfrm>
            <a:off x="990599" y="1690688"/>
            <a:ext cx="4276726" cy="772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 smtClean="0"/>
              <a:t>在软件中，可以设置</a:t>
            </a:r>
            <a:r>
              <a:rPr lang="en-US" altLang="zh-CN" sz="1100" dirty="0" smtClean="0"/>
              <a:t>2</a:t>
            </a:r>
            <a:r>
              <a:rPr lang="zh-CN" altLang="en-US" sz="1100" dirty="0" smtClean="0"/>
              <a:t>个</a:t>
            </a:r>
            <a:r>
              <a:rPr lang="en-US" altLang="zh-CN" sz="1100" dirty="0" smtClean="0"/>
              <a:t>(</a:t>
            </a:r>
            <a:r>
              <a:rPr lang="zh-CN" altLang="en-US" sz="1100" dirty="0" smtClean="0"/>
              <a:t>或多个</a:t>
            </a:r>
            <a:r>
              <a:rPr lang="en-US" altLang="zh-CN" sz="1100" dirty="0" smtClean="0"/>
              <a:t>) </a:t>
            </a:r>
            <a:r>
              <a:rPr lang="zh-CN" altLang="en-US" sz="1100" dirty="0" smtClean="0"/>
              <a:t>班同时上某个科目。只需在</a:t>
            </a:r>
            <a:r>
              <a:rPr lang="zh-CN" altLang="en-US" sz="1100" b="1" dirty="0" smtClean="0">
                <a:solidFill>
                  <a:srgbClr val="FF0000"/>
                </a:solidFill>
              </a:rPr>
              <a:t>同步课</a:t>
            </a:r>
            <a:r>
              <a:rPr lang="en-US" altLang="zh-CN" sz="1100" b="1" dirty="0" smtClean="0">
                <a:solidFill>
                  <a:srgbClr val="FF0000"/>
                </a:solidFill>
              </a:rPr>
              <a:t>Excel</a:t>
            </a:r>
            <a:r>
              <a:rPr lang="zh-CN" altLang="en-US" sz="1100" b="1" dirty="0" smtClean="0">
                <a:solidFill>
                  <a:srgbClr val="FF0000"/>
                </a:solidFill>
              </a:rPr>
              <a:t>模板</a:t>
            </a:r>
            <a:r>
              <a:rPr lang="zh-CN" altLang="en-US" sz="1100" dirty="0" smtClean="0"/>
              <a:t>中，像下图第一行那样：“高二</a:t>
            </a:r>
            <a:r>
              <a:rPr lang="en-US" altLang="zh-CN" sz="1100" dirty="0" smtClean="0"/>
              <a:t>1</a:t>
            </a:r>
            <a:r>
              <a:rPr lang="zh-CN" altLang="en-US" sz="1100" dirty="0" smtClean="0"/>
              <a:t>班英语”和“高二 </a:t>
            </a:r>
            <a:r>
              <a:rPr lang="en-US" altLang="zh-CN" sz="1100" dirty="0" smtClean="0"/>
              <a:t>2</a:t>
            </a:r>
            <a:r>
              <a:rPr lang="zh-CN" altLang="en-US" sz="1100" dirty="0" smtClean="0"/>
              <a:t>班日语”填入一行中，软件排课的时候，会把他们排到同样的位置。</a:t>
            </a:r>
            <a:endParaRPr lang="en-US" altLang="zh-CN" sz="1100" dirty="0" smtClean="0"/>
          </a:p>
          <a:p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6096000" y="1506449"/>
            <a:ext cx="5549900" cy="772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/>
              <a:t>为了实现这点，除了要按照刚才提到的方法</a:t>
            </a:r>
            <a:r>
              <a:rPr lang="en-US" altLang="zh-CN" sz="1100" dirty="0"/>
              <a:t>——</a:t>
            </a:r>
            <a:r>
              <a:rPr lang="zh-CN" altLang="en-US" sz="1100" dirty="0"/>
              <a:t>在“合班同步”</a:t>
            </a:r>
            <a:r>
              <a:rPr lang="en-US" altLang="zh-CN" sz="1100" dirty="0"/>
              <a:t>Excel</a:t>
            </a:r>
            <a:r>
              <a:rPr lang="zh-CN" altLang="en-US" sz="1100" dirty="0"/>
              <a:t>模板中，将</a:t>
            </a:r>
            <a:r>
              <a:rPr lang="en-US" altLang="zh-CN" sz="1100" dirty="0"/>
              <a:t>1</a:t>
            </a:r>
            <a:r>
              <a:rPr lang="zh-CN" altLang="en-US" sz="1100" dirty="0"/>
              <a:t>班英语和</a:t>
            </a:r>
            <a:r>
              <a:rPr lang="en-US" altLang="zh-CN" sz="1100" dirty="0"/>
              <a:t>2</a:t>
            </a:r>
            <a:r>
              <a:rPr lang="zh-CN" altLang="en-US" sz="1100" dirty="0"/>
              <a:t>班日语填入同一行中。 另外在</a:t>
            </a:r>
            <a:r>
              <a:rPr lang="zh-CN" altLang="en-US" sz="1100" b="1" dirty="0">
                <a:solidFill>
                  <a:srgbClr val="FF0000"/>
                </a:solidFill>
              </a:rPr>
              <a:t>分工表</a:t>
            </a:r>
            <a:r>
              <a:rPr lang="zh-CN" altLang="en-US" sz="1100" dirty="0"/>
              <a:t>中，</a:t>
            </a:r>
            <a:r>
              <a:rPr lang="en-US" altLang="zh-CN" sz="1100" dirty="0"/>
              <a:t>1</a:t>
            </a:r>
            <a:r>
              <a:rPr lang="zh-CN" altLang="en-US" sz="1100" dirty="0"/>
              <a:t>班英语课程的位置填写英语任课教师的名字，在</a:t>
            </a:r>
            <a:r>
              <a:rPr lang="en-US" altLang="zh-CN" sz="1100" dirty="0"/>
              <a:t>2</a:t>
            </a:r>
            <a:r>
              <a:rPr lang="zh-CN" altLang="en-US" sz="1100" dirty="0"/>
              <a:t>班日语课程的位置填写日语课程的任课教师名字。如下表：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8528" y="2093824"/>
            <a:ext cx="4991100" cy="14763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3488" y="3877290"/>
            <a:ext cx="5421312" cy="147575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400800" y="5475713"/>
            <a:ext cx="546655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300" b="1" dirty="0">
                <a:solidFill>
                  <a:srgbClr val="333333"/>
                </a:solidFill>
                <a:latin typeface="Arial" panose="020B0604020202020204" pitchFamily="34" charset="0"/>
              </a:rPr>
              <a:t>错误原因</a:t>
            </a:r>
            <a:r>
              <a:rPr lang="zh-CN" altLang="en-US" sz="1300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：</a:t>
            </a:r>
            <a:r>
              <a:rPr lang="zh-CN" altLang="en-US" sz="1300" dirty="0" smtClean="0">
                <a:solidFill>
                  <a:srgbClr val="333333"/>
                </a:solidFill>
                <a:latin typeface="Arial" panose="020B0604020202020204" pitchFamily="34" charset="0"/>
              </a:rPr>
              <a:t>如果</a:t>
            </a:r>
            <a:r>
              <a:rPr lang="en-US" altLang="zh-CN" sz="1300" dirty="0">
                <a:solidFill>
                  <a:srgbClr val="333333"/>
                </a:solidFill>
                <a:latin typeface="Arial" panose="020B0604020202020204" pitchFamily="34" charset="0"/>
              </a:rPr>
              <a:t>1</a:t>
            </a:r>
            <a:r>
              <a:rPr lang="zh-CN" altLang="en-US" sz="1300" dirty="0">
                <a:solidFill>
                  <a:srgbClr val="333333"/>
                </a:solidFill>
                <a:latin typeface="Arial" panose="020B0604020202020204" pitchFamily="34" charset="0"/>
              </a:rPr>
              <a:t>班“英语”和“日语”都填写了任课老师，那么软件</a:t>
            </a:r>
            <a:r>
              <a:rPr lang="zh-CN" altLang="en-US" sz="1300" dirty="0" smtClean="0">
                <a:solidFill>
                  <a:srgbClr val="333333"/>
                </a:solidFill>
                <a:latin typeface="Arial" panose="020B0604020202020204" pitchFamily="34" charset="0"/>
              </a:rPr>
              <a:t>会英语和日语老师都要来这个班上课。而实际只有英语在</a:t>
            </a:r>
            <a:r>
              <a:rPr lang="en-US" altLang="zh-CN" sz="1300" dirty="0" smtClean="0">
                <a:solidFill>
                  <a:srgbClr val="333333"/>
                </a:solidFill>
                <a:latin typeface="Arial" panose="020B0604020202020204" pitchFamily="34" charset="0"/>
              </a:rPr>
              <a:t>1</a:t>
            </a:r>
            <a:r>
              <a:rPr lang="zh-CN" altLang="en-US" sz="1300" dirty="0" smtClean="0">
                <a:solidFill>
                  <a:srgbClr val="333333"/>
                </a:solidFill>
                <a:latin typeface="Arial" panose="020B0604020202020204" pitchFamily="34" charset="0"/>
              </a:rPr>
              <a:t>班。</a:t>
            </a:r>
            <a:endParaRPr lang="en-US" altLang="zh-CN" sz="1300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r>
              <a:rPr lang="zh-CN" altLang="en-US" sz="1300" dirty="0" smtClean="0">
                <a:solidFill>
                  <a:srgbClr val="333333"/>
                </a:solidFill>
                <a:latin typeface="Arial" panose="020B0604020202020204" pitchFamily="34" charset="0"/>
              </a:rPr>
              <a:t>所以，我们填写的分工表的时候，</a:t>
            </a:r>
            <a:r>
              <a:rPr lang="zh-CN" altLang="en-US" sz="1300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老师去哪个班上课，就填在哪个班里。避免多填。</a:t>
            </a:r>
            <a:endParaRPr lang="zh-CN" altLang="en-US" sz="1300" b="1" dirty="0"/>
          </a:p>
        </p:txBody>
      </p:sp>
    </p:spTree>
    <p:extLst>
      <p:ext uri="{BB962C8B-B14F-4D97-AF65-F5344CB8AC3E}">
        <p14:creationId xmlns:p14="http://schemas.microsoft.com/office/powerpoint/2010/main" val="14259206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走班排</a:t>
            </a:r>
            <a:r>
              <a:rPr lang="zh-CN" altLang="en-US" dirty="0" smtClean="0"/>
              <a:t>课</a:t>
            </a:r>
            <a:r>
              <a:rPr lang="en-US" altLang="zh-CN" dirty="0" smtClean="0"/>
              <a:t>(2)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990600" y="1978025"/>
            <a:ext cx="10515600" cy="3863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 smtClean="0"/>
              <a:t>理清以下几点：</a:t>
            </a:r>
            <a:endParaRPr lang="en-US" altLang="zh-CN" sz="1400" b="1" dirty="0" smtClean="0"/>
          </a:p>
          <a:p>
            <a:endParaRPr lang="zh-CN" altLang="en-US" sz="14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sz="1400" dirty="0" smtClean="0"/>
              <a:t>软件根据分工表，统计该班（即教室）开设的学科</a:t>
            </a:r>
            <a:endParaRPr lang="en-US" altLang="zh-CN" sz="1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zh-CN" altLang="en-US" sz="14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sz="1400" dirty="0" smtClean="0"/>
              <a:t>该班有要学英语和日语的，与该教室要开英语或日语课，是两回事。有要学日语的，但是最后学生和老师不在这个教室上日语，那么分工表中，该班日语科目下不填老师名字</a:t>
            </a:r>
            <a:endParaRPr lang="en-US" altLang="zh-CN" sz="1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zh-CN" sz="14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sz="1400" dirty="0" smtClean="0"/>
              <a:t>填分工表，不是以这个班的学生学什么，分工表就写什么。而是以这个班的教室，谁来教什么科目，就写什么科目（及老师）</a:t>
            </a:r>
            <a:endParaRPr lang="en-US" altLang="zh-CN" sz="1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zh-CN" altLang="en-US" sz="14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sz="1400" dirty="0" smtClean="0"/>
              <a:t>我们先定教室上什么科目，排出各教室课表，再让学生去对应教室就行。所以，分工表只写该教室实际上的科目</a:t>
            </a:r>
            <a:endParaRPr lang="en-US" altLang="zh-CN" sz="1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zh-CN" altLang="en-US" sz="14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sz="1400" dirty="0" smtClean="0"/>
              <a:t>当涉及到走班教学时，整个流程可以这样理解：</a:t>
            </a:r>
            <a:r>
              <a:rPr lang="zh-CN" altLang="en-US" sz="1400" b="1" dirty="0" smtClean="0"/>
              <a:t>软件负责排课和老师的安排，而学生的分配则由我们来处理</a:t>
            </a:r>
            <a:r>
              <a:rPr lang="zh-CN" altLang="en-US" sz="1400" dirty="0" smtClean="0"/>
              <a:t>。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976185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008" y="1603304"/>
            <a:ext cx="5105615" cy="288367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55199" y="391612"/>
            <a:ext cx="46987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看不到底部按钮？</a:t>
            </a:r>
            <a:endParaRPr lang="zh-CN" altLang="en-US" sz="4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1536" y="4113294"/>
            <a:ext cx="2084615" cy="1455297"/>
          </a:xfrm>
          <a:prstGeom prst="ellipse">
            <a:avLst/>
          </a:prstGeom>
          <a:ln w="3175" cap="rnd">
            <a:solidFill>
              <a:schemeClr val="bg1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9" name="直接箭头连接符 8"/>
          <p:cNvCxnSpPr/>
          <p:nvPr/>
        </p:nvCxnSpPr>
        <p:spPr>
          <a:xfrm flipH="1" flipV="1">
            <a:off x="4731282" y="4377844"/>
            <a:ext cx="3103060" cy="92619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6556481" y="5879421"/>
            <a:ext cx="5279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右击桌面</a:t>
            </a:r>
            <a:r>
              <a:rPr lang="en-US" altLang="zh-CN" dirty="0" smtClean="0">
                <a:solidFill>
                  <a:srgbClr val="FF0000"/>
                </a:solidFill>
              </a:rPr>
              <a:t>——</a:t>
            </a:r>
            <a:r>
              <a:rPr lang="zh-CN" altLang="en-US" dirty="0" smtClean="0">
                <a:solidFill>
                  <a:srgbClr val="FF0000"/>
                </a:solidFill>
              </a:rPr>
              <a:t>显示设置</a:t>
            </a:r>
            <a:r>
              <a:rPr lang="en-US" altLang="zh-CN" dirty="0" smtClean="0">
                <a:solidFill>
                  <a:srgbClr val="FF0000"/>
                </a:solidFill>
              </a:rPr>
              <a:t>——</a:t>
            </a:r>
            <a:r>
              <a:rPr lang="zh-CN" altLang="en-US" dirty="0" smtClean="0">
                <a:solidFill>
                  <a:srgbClr val="FF0000"/>
                </a:solidFill>
              </a:rPr>
              <a:t>调低缩放 或 调高分辨率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760933" y="6337171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然后关闭、重开软件就可以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182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走班排</a:t>
            </a:r>
            <a:r>
              <a:rPr lang="zh-CN" altLang="en-US" dirty="0" smtClean="0"/>
              <a:t>课</a:t>
            </a:r>
            <a:r>
              <a:rPr lang="en-US" altLang="zh-CN" dirty="0" smtClean="0"/>
              <a:t>(3)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2907" y="2443623"/>
            <a:ext cx="92964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0963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走班排</a:t>
            </a:r>
            <a:r>
              <a:rPr lang="zh-CN" altLang="en-US" dirty="0" smtClean="0"/>
              <a:t>课</a:t>
            </a:r>
            <a:r>
              <a:rPr lang="en-US" altLang="zh-CN" dirty="0" smtClean="0"/>
              <a:t>(3)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90600" y="1990725"/>
            <a:ext cx="10515600" cy="3762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学生选课与分组：</a:t>
            </a:r>
            <a:r>
              <a:rPr lang="zh-CN" altLang="en-US" sz="1400" dirty="0">
                <a:latin typeface="+mn-ea"/>
              </a:rPr>
              <a:t>根据学生的选科和人数，我们将行政班中学英语的学生与学日语的学生分别进行分组。可以将多个行政班的选英语的学生凑成一个班级（或多个班级），日语雷同</a:t>
            </a:r>
            <a:r>
              <a:rPr lang="zh-CN" altLang="en-US" sz="1400" dirty="0" smtClean="0">
                <a:latin typeface="+mn-ea"/>
              </a:rPr>
              <a:t>。</a:t>
            </a:r>
            <a:endParaRPr lang="en-US" altLang="zh-CN" sz="1400" dirty="0" smtClean="0">
              <a:latin typeface="+mn-ea"/>
            </a:endParaRPr>
          </a:p>
          <a:p>
            <a:pPr marL="0" indent="0">
              <a:buNone/>
            </a:pPr>
            <a:endParaRPr lang="zh-CN" altLang="en-US" sz="1400" dirty="0">
              <a:latin typeface="+mn-ea"/>
            </a:endParaRPr>
          </a:p>
          <a:p>
            <a:pPr marL="0" indent="0">
              <a:buNone/>
            </a:pP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确定实际上课班级：</a:t>
            </a:r>
            <a:r>
              <a:rPr lang="zh-CN" altLang="en-US" sz="1400" dirty="0">
                <a:latin typeface="+mn-ea"/>
              </a:rPr>
              <a:t>对于形成的各个班级（例如英语班和日语班），我们需要确定他们实际上课的班级，即指定教室和地点</a:t>
            </a:r>
            <a:r>
              <a:rPr lang="zh-CN" altLang="en-US" sz="1400" dirty="0" smtClean="0">
                <a:latin typeface="+mn-ea"/>
              </a:rPr>
              <a:t>。</a:t>
            </a:r>
            <a:endParaRPr lang="en-US" altLang="zh-CN" sz="1400" dirty="0" smtClean="0">
              <a:latin typeface="+mn-ea"/>
            </a:endParaRPr>
          </a:p>
          <a:p>
            <a:pPr marL="0" indent="0">
              <a:buNone/>
            </a:pPr>
            <a:endParaRPr lang="zh-CN" altLang="en-US" sz="1400" dirty="0">
              <a:latin typeface="+mn-ea"/>
            </a:endParaRPr>
          </a:p>
          <a:p>
            <a:pPr marL="0" indent="0">
              <a:buNone/>
            </a:pP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在任课分工表中设置：</a:t>
            </a:r>
            <a:r>
              <a:rPr lang="zh-CN" altLang="en-US" sz="1400" dirty="0">
                <a:latin typeface="+mn-ea"/>
              </a:rPr>
              <a:t>例如对于重新组合后的英语班，我们需要在他们上课的地点，即对应班级的分工表中开设英语科目，填写英语教师名字；对于日语班，也在相应的分工表中添加日语科目和老师</a:t>
            </a:r>
            <a:r>
              <a:rPr lang="zh-CN" altLang="en-US" sz="1400" dirty="0" smtClean="0">
                <a:latin typeface="+mn-ea"/>
              </a:rPr>
              <a:t>。</a:t>
            </a:r>
            <a:endParaRPr lang="en-US" altLang="zh-CN" sz="1400" dirty="0" smtClean="0">
              <a:latin typeface="+mn-ea"/>
            </a:endParaRPr>
          </a:p>
          <a:p>
            <a:pPr marL="0" indent="0">
              <a:buNone/>
            </a:pPr>
            <a:endParaRPr lang="zh-CN" altLang="en-US" sz="1400" dirty="0">
              <a:latin typeface="+mn-ea"/>
            </a:endParaRPr>
          </a:p>
          <a:p>
            <a:pPr marL="0" indent="0">
              <a:buNone/>
            </a:pP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同步合班设置：</a:t>
            </a:r>
            <a:r>
              <a:rPr lang="zh-CN" altLang="en-US" sz="1400" dirty="0">
                <a:latin typeface="+mn-ea"/>
              </a:rPr>
              <a:t>使用软件的合班同步功能，确保英语和日语班级的课程在时间上保持一致</a:t>
            </a:r>
            <a:r>
              <a:rPr lang="zh-CN" altLang="en-US" sz="1400" dirty="0" smtClean="0">
                <a:latin typeface="+mn-ea"/>
              </a:rPr>
              <a:t>。</a:t>
            </a:r>
            <a:endParaRPr lang="en-US" altLang="zh-CN" sz="1400" dirty="0" smtClean="0">
              <a:latin typeface="+mn-ea"/>
            </a:endParaRPr>
          </a:p>
          <a:p>
            <a:pPr marL="0" indent="0">
              <a:buNone/>
            </a:pPr>
            <a:endParaRPr lang="zh-CN" altLang="en-US" sz="1400" dirty="0">
              <a:latin typeface="+mn-ea"/>
            </a:endParaRPr>
          </a:p>
          <a:p>
            <a:pPr marL="0" indent="0">
              <a:buNone/>
            </a:pP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学生实际分班：</a:t>
            </a:r>
            <a:r>
              <a:rPr lang="zh-CN" altLang="en-US" sz="1400" dirty="0">
                <a:latin typeface="+mn-ea"/>
              </a:rPr>
              <a:t>根据我们第一步的分组方案，将学生实际分配到各个班级中，确保英语学生都在英语班，日语学生都在日语班。让学生们按照我们的安排，同步有序地学习他们选修的课程。</a:t>
            </a:r>
          </a:p>
        </p:txBody>
      </p:sp>
    </p:spTree>
    <p:extLst>
      <p:ext uri="{BB962C8B-B14F-4D97-AF65-F5344CB8AC3E}">
        <p14:creationId xmlns:p14="http://schemas.microsoft.com/office/powerpoint/2010/main" val="28465643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8351" y="365125"/>
            <a:ext cx="11067190" cy="1325563"/>
          </a:xfrm>
        </p:spPr>
        <p:txBody>
          <a:bodyPr/>
          <a:lstStyle/>
          <a:p>
            <a:r>
              <a:rPr lang="zh-CN" altLang="en-US" dirty="0" smtClean="0"/>
              <a:t>每次发布的软件，都经</a:t>
            </a:r>
            <a:r>
              <a:rPr lang="en-US" altLang="zh-CN" dirty="0" smtClean="0"/>
              <a:t>360</a:t>
            </a:r>
            <a:r>
              <a:rPr lang="zh-CN" altLang="en-US" dirty="0" smtClean="0"/>
              <a:t>检测，保证无毒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557" y="1548355"/>
            <a:ext cx="5769125" cy="5062702"/>
          </a:xfrm>
        </p:spPr>
      </p:pic>
    </p:spTree>
    <p:extLst>
      <p:ext uri="{BB962C8B-B14F-4D97-AF65-F5344CB8AC3E}">
        <p14:creationId xmlns:p14="http://schemas.microsoft.com/office/powerpoint/2010/main" val="37485003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节标号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9450275" cy="1271536"/>
          </a:xfrm>
        </p:spPr>
        <p:txBody>
          <a:bodyPr/>
          <a:lstStyle/>
          <a:p>
            <a:r>
              <a:rPr lang="zh-CN" altLang="en-US" dirty="0" smtClean="0"/>
              <a:t>课表当中的每个位置对应一个编号。规则：从第</a:t>
            </a:r>
            <a:r>
              <a:rPr lang="en-US" altLang="zh-CN" dirty="0" smtClean="0"/>
              <a:t>1</a:t>
            </a:r>
            <a:r>
              <a:rPr lang="zh-CN" altLang="en-US" dirty="0" smtClean="0"/>
              <a:t>天第</a:t>
            </a:r>
            <a:r>
              <a:rPr lang="en-US" altLang="zh-CN" dirty="0" smtClean="0"/>
              <a:t>1</a:t>
            </a:r>
            <a:r>
              <a:rPr lang="zh-CN" altLang="en-US" dirty="0" smtClean="0"/>
              <a:t>节，纵向递增，至最后一天的最后一节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0" y="2916186"/>
            <a:ext cx="4133333" cy="258095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310348" y="5772150"/>
            <a:ext cx="75713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教师不排，学科不排，固定课，教师尽量排等模块的模板，用到节标号。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出处：需要告诉软件某一节的位置时，模板采用节标号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13192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行</a:t>
            </a:r>
            <a:r>
              <a:rPr lang="zh-CN" altLang="en-US" dirty="0" smtClean="0"/>
              <a:t>标号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9450275" cy="1271536"/>
          </a:xfrm>
        </p:spPr>
        <p:txBody>
          <a:bodyPr/>
          <a:lstStyle/>
          <a:p>
            <a:r>
              <a:rPr lang="zh-CN" altLang="en-US" dirty="0" smtClean="0"/>
              <a:t>课表当中的每行对应一个编号。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   </a:t>
            </a:r>
            <a:r>
              <a:rPr lang="zh-CN" altLang="en-US" dirty="0" smtClean="0"/>
              <a:t>规则：从第</a:t>
            </a:r>
            <a:r>
              <a:rPr lang="en-US" altLang="zh-CN" dirty="0" smtClean="0"/>
              <a:t>1</a:t>
            </a:r>
            <a:r>
              <a:rPr lang="zh-CN" altLang="en-US" dirty="0" smtClean="0"/>
              <a:t>行数到最后一行。如下图行标号范围：</a:t>
            </a:r>
            <a:r>
              <a:rPr lang="en-US" altLang="zh-CN" dirty="0" smtClean="0"/>
              <a:t>1-7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838200" y="6004560"/>
            <a:ext cx="7457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出处：需要控制课表某一</a:t>
            </a:r>
            <a:r>
              <a:rPr lang="zh-CN" altLang="en-US" dirty="0"/>
              <a:t>行</a:t>
            </a:r>
            <a:r>
              <a:rPr lang="zh-CN" altLang="en-US" dirty="0" smtClean="0"/>
              <a:t>的效果时，采用行标号。如上右侧的</a:t>
            </a:r>
            <a:r>
              <a:rPr lang="en-US" altLang="zh-CN" dirty="0" smtClean="0"/>
              <a:t>2</a:t>
            </a:r>
            <a:r>
              <a:rPr lang="zh-CN" altLang="en-US" dirty="0" smtClean="0"/>
              <a:t>个模块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614" y="3496039"/>
            <a:ext cx="4169066" cy="22040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4267" y="4235746"/>
            <a:ext cx="3161905" cy="1400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5759" y="3496039"/>
            <a:ext cx="2828725" cy="248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8121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列标号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9450275" cy="1271536"/>
          </a:xfrm>
        </p:spPr>
        <p:txBody>
          <a:bodyPr/>
          <a:lstStyle/>
          <a:p>
            <a:r>
              <a:rPr lang="zh-CN" altLang="en-US" dirty="0" smtClean="0"/>
              <a:t>课表当中的每天对应一个编号。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   </a:t>
            </a:r>
            <a:r>
              <a:rPr lang="zh-CN" altLang="en-US" dirty="0" smtClean="0"/>
              <a:t>规则：从第</a:t>
            </a:r>
            <a:r>
              <a:rPr lang="en-US" altLang="zh-CN" dirty="0" smtClean="0"/>
              <a:t>1</a:t>
            </a:r>
            <a:r>
              <a:rPr lang="zh-CN" altLang="en-US" dirty="0" smtClean="0"/>
              <a:t>天数到最后一天。如下图列标号范围：</a:t>
            </a:r>
            <a:r>
              <a:rPr lang="en-US" altLang="zh-CN" dirty="0" smtClean="0"/>
              <a:t>1-5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838200" y="6004560"/>
            <a:ext cx="7457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出处：需要控制课表某一天的效果时，采用</a:t>
            </a:r>
            <a:r>
              <a:rPr lang="zh-CN" altLang="en-US" dirty="0"/>
              <a:t>列</a:t>
            </a:r>
            <a:r>
              <a:rPr lang="zh-CN" altLang="en-US" dirty="0" smtClean="0"/>
              <a:t>标号。如上右侧的</a:t>
            </a:r>
            <a:r>
              <a:rPr lang="en-US" altLang="zh-CN" dirty="0" smtClean="0"/>
              <a:t>2</a:t>
            </a:r>
            <a:r>
              <a:rPr lang="zh-CN" altLang="en-US" dirty="0" smtClean="0"/>
              <a:t>个模块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065" y="3370725"/>
            <a:ext cx="3904762" cy="204761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7549" y="3504058"/>
            <a:ext cx="3180952" cy="191428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3713" y="3037392"/>
            <a:ext cx="3209524" cy="23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0962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8050" y="81957"/>
            <a:ext cx="10515600" cy="965542"/>
          </a:xfrm>
        </p:spPr>
        <p:txBody>
          <a:bodyPr/>
          <a:lstStyle/>
          <a:p>
            <a:r>
              <a:rPr lang="zh-CN" altLang="en-US" dirty="0" smtClean="0"/>
              <a:t>单双周排课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8811" y="1047499"/>
            <a:ext cx="7704839" cy="544116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11846" y="6488668"/>
            <a:ext cx="11693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FF0000"/>
                </a:solidFill>
              </a:rPr>
              <a:t>视频演示：</a:t>
            </a:r>
            <a:r>
              <a:rPr lang="en-US" altLang="zh-CN" sz="1400" dirty="0"/>
              <a:t>https://</a:t>
            </a:r>
            <a:r>
              <a:rPr lang="en-US" altLang="zh-CN" sz="1400" dirty="0" err="1"/>
              <a:t>www.bilibili.com</a:t>
            </a:r>
            <a:r>
              <a:rPr lang="en-US" altLang="zh-CN" sz="1400" dirty="0"/>
              <a:t>/video/</a:t>
            </a:r>
            <a:r>
              <a:rPr lang="en-US" altLang="zh-CN" sz="1400" dirty="0" err="1"/>
              <a:t>BV1eh411G7QL</a:t>
            </a:r>
            <a:r>
              <a:rPr lang="en-US" altLang="zh-CN" sz="1400" dirty="0"/>
              <a:t>/?</a:t>
            </a:r>
            <a:r>
              <a:rPr lang="en-US" altLang="zh-CN" sz="1400" dirty="0" err="1"/>
              <a:t>spm_id_from</a:t>
            </a:r>
            <a:r>
              <a:rPr lang="en-US" altLang="zh-CN" sz="1400" dirty="0"/>
              <a:t>=</a:t>
            </a:r>
            <a:r>
              <a:rPr lang="en-US" altLang="zh-CN" sz="1400" dirty="0" err="1"/>
              <a:t>333.337.search-card.all.click&amp;vd_source</a:t>
            </a:r>
            <a:r>
              <a:rPr lang="en-US" altLang="zh-CN" sz="1400" dirty="0"/>
              <a:t>=</a:t>
            </a:r>
            <a:r>
              <a:rPr lang="en-US" altLang="zh-CN" sz="1400" dirty="0" err="1"/>
              <a:t>6ce3e2083ba00b2252946193e03555b9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388862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332" y="0"/>
            <a:ext cx="72493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154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各年级每日上课节数不同，怎么设置？</a:t>
            </a:r>
            <a:endParaRPr lang="zh-CN" altLang="en-US" dirty="0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914399" y="6336912"/>
            <a:ext cx="9761221" cy="4411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dirty="0" smtClean="0"/>
              <a:t>第一页，按上课天数最多的写。课时导入后，在班级约束里，设置一二年级不排最后一节课</a:t>
            </a:r>
            <a:endParaRPr lang="zh-CN" altLang="en-US" sz="20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240" y="2547998"/>
            <a:ext cx="2651479" cy="3612078"/>
          </a:xfrm>
          <a:prstGeom prst="rect">
            <a:avLst/>
          </a:prstGeom>
        </p:spPr>
      </p:pic>
      <p:sp>
        <p:nvSpPr>
          <p:cNvPr id="9" name="标题 1"/>
          <p:cNvSpPr txBox="1">
            <a:spLocks/>
          </p:cNvSpPr>
          <p:nvPr/>
        </p:nvSpPr>
        <p:spPr>
          <a:xfrm>
            <a:off x="1059180" y="1874282"/>
            <a:ext cx="6484620" cy="579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dirty="0" smtClean="0"/>
              <a:t>比如，三四五年级下午</a:t>
            </a:r>
            <a:r>
              <a:rPr lang="en-US" altLang="zh-CN" sz="2000" dirty="0" smtClean="0"/>
              <a:t>4</a:t>
            </a:r>
            <a:r>
              <a:rPr lang="zh-CN" altLang="en-US" sz="2000" dirty="0" smtClean="0"/>
              <a:t>节，一二年级下午三节。</a:t>
            </a:r>
            <a:endParaRPr lang="zh-CN" altLang="en-US" sz="20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8535" y="2405931"/>
            <a:ext cx="5710530" cy="3754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13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4488" y="2634297"/>
            <a:ext cx="6767512" cy="30958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自习课，没有老师怎么设置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94715"/>
          </a:xfrm>
        </p:spPr>
        <p:txBody>
          <a:bodyPr>
            <a:normAutofit/>
          </a:bodyPr>
          <a:lstStyle/>
          <a:p>
            <a:r>
              <a:rPr lang="zh-CN" altLang="en-US" sz="1800" dirty="0" smtClean="0"/>
              <a:t>一种方法是，用简单的</a:t>
            </a:r>
            <a:r>
              <a:rPr lang="en-US" altLang="zh-CN" sz="1800" dirty="0" err="1" smtClean="0"/>
              <a:t>A,B,C,D</a:t>
            </a:r>
            <a:r>
              <a:rPr lang="zh-CN" altLang="en-US" sz="1800" dirty="0" smtClean="0"/>
              <a:t>代替老师</a:t>
            </a:r>
            <a:endParaRPr lang="en-US" altLang="zh-CN" sz="1800" dirty="0" smtClean="0"/>
          </a:p>
          <a:p>
            <a:r>
              <a:rPr lang="zh-CN" altLang="en-US" sz="1800" dirty="0"/>
              <a:t>另</a:t>
            </a:r>
            <a:r>
              <a:rPr lang="zh-CN" altLang="en-US" sz="1800" dirty="0" smtClean="0"/>
              <a:t>一方法是，用“班级不排”和“空课自定义填充”，如下图</a:t>
            </a:r>
            <a:endParaRPr lang="zh-CN" altLang="en-US" sz="1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17289"/>
            <a:ext cx="6322695" cy="30449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1151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351" y="3297740"/>
            <a:ext cx="5409774" cy="3392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中小学排课常用设置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012" y="1791102"/>
            <a:ext cx="6304505" cy="458293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966895" y="3913359"/>
            <a:ext cx="247162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rgbClr val="FF0000"/>
                </a:solidFill>
              </a:rPr>
              <a:t>如果科目课时数，超过排课天数</a:t>
            </a:r>
            <a:endParaRPr lang="en-US" altLang="zh-CN" sz="1200" b="1" dirty="0" smtClean="0">
              <a:solidFill>
                <a:srgbClr val="FF0000"/>
              </a:solidFill>
            </a:endParaRPr>
          </a:p>
          <a:p>
            <a:r>
              <a:rPr lang="zh-CN" altLang="en-US" sz="1200" dirty="0" smtClean="0"/>
              <a:t>需要改为第</a:t>
            </a:r>
            <a:r>
              <a:rPr lang="en-US" altLang="zh-CN" sz="1200" dirty="0" smtClean="0"/>
              <a:t>3</a:t>
            </a:r>
            <a:r>
              <a:rPr lang="zh-CN" altLang="en-US" sz="1200" dirty="0" smtClean="0"/>
              <a:t>项，然后添加该科。</a:t>
            </a:r>
            <a:endParaRPr lang="en-US" altLang="zh-CN" sz="1200" dirty="0" smtClean="0"/>
          </a:p>
          <a:p>
            <a:r>
              <a:rPr lang="zh-CN" altLang="en-US" sz="1200" dirty="0" smtClean="0"/>
              <a:t>第</a:t>
            </a:r>
            <a:r>
              <a:rPr lang="en-US" altLang="zh-CN" sz="1200" dirty="0" smtClean="0"/>
              <a:t>1</a:t>
            </a:r>
            <a:r>
              <a:rPr lang="zh-CN" altLang="en-US" sz="1200" dirty="0" smtClean="0"/>
              <a:t>项会增加难度，不推荐使用</a:t>
            </a:r>
            <a:endParaRPr lang="zh-CN" altLang="en-US" sz="1200" dirty="0"/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5202706" y="3297740"/>
            <a:ext cx="543266" cy="6156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2325" y="1545640"/>
            <a:ext cx="4876800" cy="1666875"/>
          </a:xfrm>
          <a:prstGeom prst="rect">
            <a:avLst/>
          </a:prstGeom>
        </p:spPr>
      </p:pic>
      <p:cxnSp>
        <p:nvCxnSpPr>
          <p:cNvPr id="12" name="直接箭头连接符 11"/>
          <p:cNvCxnSpPr/>
          <p:nvPr/>
        </p:nvCxnSpPr>
        <p:spPr>
          <a:xfrm flipH="1">
            <a:off x="2324100" y="6018385"/>
            <a:ext cx="6126631" cy="2395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751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300" y="317500"/>
            <a:ext cx="10515600" cy="1325563"/>
          </a:xfrm>
        </p:spPr>
        <p:txBody>
          <a:bodyPr/>
          <a:lstStyle/>
          <a:p>
            <a:r>
              <a:rPr lang="zh-CN" altLang="en-US" dirty="0" smtClean="0"/>
              <a:t>如何设置早上排主科？</a:t>
            </a:r>
            <a:r>
              <a:rPr lang="en-US" altLang="zh-CN" dirty="0" smtClean="0"/>
              <a:t>(</a:t>
            </a:r>
            <a:r>
              <a:rPr lang="zh-CN" altLang="en-US" dirty="0" smtClean="0"/>
              <a:t>方法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807" y="1928054"/>
            <a:ext cx="11356148" cy="4177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110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300" y="317500"/>
            <a:ext cx="10515600" cy="1325563"/>
          </a:xfrm>
        </p:spPr>
        <p:txBody>
          <a:bodyPr/>
          <a:lstStyle/>
          <a:p>
            <a:r>
              <a:rPr lang="zh-CN" altLang="en-US" dirty="0" smtClean="0"/>
              <a:t>如何设置早上排主科？</a:t>
            </a:r>
            <a:r>
              <a:rPr lang="en-US" altLang="zh-CN" dirty="0"/>
              <a:t>(</a:t>
            </a:r>
            <a:r>
              <a:rPr lang="zh-CN" altLang="en-US" dirty="0"/>
              <a:t>方法</a:t>
            </a:r>
            <a:r>
              <a:rPr lang="en-US" altLang="zh-CN" dirty="0"/>
              <a:t>1</a:t>
            </a:r>
            <a:r>
              <a:rPr lang="zh-CN" altLang="en-US"/>
              <a:t>）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6971" y="1950242"/>
            <a:ext cx="5517391" cy="41814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" y="1976435"/>
            <a:ext cx="6299807" cy="4129087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585211" y="6338885"/>
            <a:ext cx="451437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学科不排课</a:t>
            </a:r>
            <a:r>
              <a:rPr lang="zh-CN" altLang="en-US" dirty="0" smtClean="0"/>
              <a:t>：设置副科不准排到前两节去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6882819" y="6338885"/>
            <a:ext cx="4745210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上下午优先</a:t>
            </a:r>
            <a:r>
              <a:rPr lang="zh-CN" altLang="en-US" dirty="0" smtClean="0"/>
              <a:t>（可选。视前一步的效果而定）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05889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106" y="1634234"/>
            <a:ext cx="9440514" cy="529044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2239" y="294968"/>
            <a:ext cx="5571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早晚自习、正课排到对应区域</a:t>
            </a:r>
            <a:endParaRPr lang="zh-CN" altLang="en-US" sz="2800" dirty="0"/>
          </a:p>
        </p:txBody>
      </p:sp>
      <p:sp>
        <p:nvSpPr>
          <p:cNvPr id="3" name="文本框 2"/>
          <p:cNvSpPr txBox="1"/>
          <p:nvPr/>
        </p:nvSpPr>
        <p:spPr>
          <a:xfrm>
            <a:off x="2821249" y="1056934"/>
            <a:ext cx="7059946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sz="1600" dirty="0" smtClean="0"/>
              <a:t>1 </a:t>
            </a:r>
            <a:r>
              <a:rPr lang="zh-CN" altLang="en-US" sz="1600" dirty="0" smtClean="0"/>
              <a:t>早晚自习，在分工表中单独一列，例如“语文”“语文早读”“语文晚修”</a:t>
            </a:r>
            <a:endParaRPr lang="zh-CN" altLang="en-US" sz="1600" dirty="0"/>
          </a:p>
        </p:txBody>
      </p:sp>
      <p:sp>
        <p:nvSpPr>
          <p:cNvPr id="5" name="文本框 4"/>
          <p:cNvSpPr txBox="1"/>
          <p:nvPr/>
        </p:nvSpPr>
        <p:spPr>
          <a:xfrm>
            <a:off x="2821249" y="1480345"/>
            <a:ext cx="2291012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2 </a:t>
            </a:r>
            <a:r>
              <a:rPr lang="zh-CN" altLang="en-US" sz="1400" dirty="0" smtClean="0"/>
              <a:t>用学科约束中的“区间”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436111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9524" y="30559"/>
            <a:ext cx="10515600" cy="1325563"/>
          </a:xfrm>
        </p:spPr>
        <p:txBody>
          <a:bodyPr/>
          <a:lstStyle/>
          <a:p>
            <a:r>
              <a:rPr lang="zh-CN" altLang="en-US" dirty="0" smtClean="0"/>
              <a:t>快捷粘贴用法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81074" y="1593036"/>
            <a:ext cx="10372725" cy="515580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zh-CN" altLang="en-US" sz="2000" dirty="0" smtClean="0"/>
              <a:t>导入</a:t>
            </a:r>
            <a:r>
              <a:rPr lang="en-US" altLang="zh-CN" sz="2000" dirty="0" smtClean="0"/>
              <a:t>excel</a:t>
            </a:r>
            <a:r>
              <a:rPr lang="zh-CN" altLang="en-US" sz="2000" dirty="0" smtClean="0"/>
              <a:t>和粘贴</a:t>
            </a:r>
            <a:r>
              <a:rPr lang="en-US" altLang="zh-CN" sz="2000" dirty="0" smtClean="0"/>
              <a:t>excel</a:t>
            </a:r>
            <a:r>
              <a:rPr lang="zh-CN" altLang="en-US" sz="2000" dirty="0" smtClean="0"/>
              <a:t>，两种方式二选一</a:t>
            </a:r>
            <a:endParaRPr lang="en-US" altLang="zh-CN" sz="2000" dirty="0" smtClean="0"/>
          </a:p>
          <a:p>
            <a:pPr marL="514350" indent="-514350">
              <a:buAutoNum type="arabicPeriod"/>
            </a:pPr>
            <a:r>
              <a:rPr lang="zh-CN" altLang="en-US" sz="2000" dirty="0" smtClean="0"/>
              <a:t>粘贴步骤是：在</a:t>
            </a:r>
            <a:r>
              <a:rPr lang="en-US" altLang="zh-CN" sz="2000" dirty="0" smtClean="0"/>
              <a:t>excel</a:t>
            </a:r>
            <a:r>
              <a:rPr lang="zh-CN" altLang="en-US" sz="2000" dirty="0" smtClean="0"/>
              <a:t>里拖动选中数据</a:t>
            </a:r>
            <a:r>
              <a:rPr lang="en-US" altLang="zh-CN" sz="2000" dirty="0" smtClean="0"/>
              <a:t>(</a:t>
            </a:r>
            <a:r>
              <a:rPr lang="zh-CN" altLang="en-US" sz="2000" dirty="0" smtClean="0"/>
              <a:t>含表头</a:t>
            </a:r>
            <a:r>
              <a:rPr lang="en-US" altLang="zh-CN" sz="2000" dirty="0" smtClean="0"/>
              <a:t>)——</a:t>
            </a:r>
            <a:r>
              <a:rPr lang="zh-CN" altLang="en-US" sz="2000" dirty="0" smtClean="0"/>
              <a:t>右击</a:t>
            </a:r>
            <a:r>
              <a:rPr lang="en-US" altLang="zh-CN" sz="2000" dirty="0" smtClean="0"/>
              <a:t>,</a:t>
            </a:r>
            <a:r>
              <a:rPr lang="zh-CN" altLang="en-US" sz="2000" dirty="0" smtClean="0"/>
              <a:t>复制</a:t>
            </a:r>
            <a:r>
              <a:rPr lang="en-US" altLang="zh-CN" sz="2000" dirty="0" smtClean="0"/>
              <a:t>——</a:t>
            </a:r>
            <a:r>
              <a:rPr lang="zh-CN" altLang="en-US" sz="2000" dirty="0" smtClean="0"/>
              <a:t>点软件中的粘贴按钮</a:t>
            </a:r>
            <a:endParaRPr lang="zh-CN" altLang="en-US" sz="20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0310" y="609028"/>
            <a:ext cx="1133475" cy="4476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6125" y="319312"/>
            <a:ext cx="2600489" cy="76574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0752" y="276138"/>
            <a:ext cx="2365373" cy="77399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96434" y="646904"/>
            <a:ext cx="1057275" cy="4381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49618" y="2356053"/>
            <a:ext cx="6055412" cy="429041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849618" y="6477189"/>
            <a:ext cx="6055412" cy="33855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此图以分工表为例，其他粘贴按钮，用法相同。</a:t>
            </a:r>
            <a:endParaRPr lang="zh-CN" altLang="en-US" sz="16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1491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1798</TotalTime>
  <Words>1373</Words>
  <Application>Microsoft Office PowerPoint</Application>
  <PresentationFormat>宽屏</PresentationFormat>
  <Paragraphs>88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4" baseType="lpstr">
      <vt:lpstr>黑体</vt:lpstr>
      <vt:lpstr>宋体</vt:lpstr>
      <vt:lpstr>微软雅黑</vt:lpstr>
      <vt:lpstr>Arial</vt:lpstr>
      <vt:lpstr>Calibri</vt:lpstr>
      <vt:lpstr>Calibri Light</vt:lpstr>
      <vt:lpstr>Office 主题</vt:lpstr>
      <vt:lpstr>入门视频：https://www.bilibili.com/video/BV12Xaoe1EXn/  手动调课演示：https://www.bilibili.com/video/BV14SYSebE8x/  模拟传统手动排课：https://www.bilibili.com/video/BV1eEWLeJEw8  学科不排课： https://www.bilibili.com/video/BV18VWaeoEnW/  教师不排课：https://www.bilibili.com/video/BV18xWSekEfc/  紧凑排课：https://www.bilibili.com/video/BV1B8YMecEQD    </vt:lpstr>
      <vt:lpstr>PowerPoint 演示文稿</vt:lpstr>
      <vt:lpstr>各年级每日上课节数不同，怎么设置？</vt:lpstr>
      <vt:lpstr>自习课，没有老师怎么设置</vt:lpstr>
      <vt:lpstr>中小学排课常用设置</vt:lpstr>
      <vt:lpstr>如何设置早上排主科？(方法1）</vt:lpstr>
      <vt:lpstr>如何设置早上排主科？(方法1）</vt:lpstr>
      <vt:lpstr>PowerPoint 演示文稿</vt:lpstr>
      <vt:lpstr>快捷粘贴用法</vt:lpstr>
      <vt:lpstr>教师不排课(1)</vt:lpstr>
      <vt:lpstr>教师不排课(2)</vt:lpstr>
      <vt:lpstr>固定课(1)</vt:lpstr>
      <vt:lpstr>固定课(2)</vt:lpstr>
      <vt:lpstr>学科不排课(1)</vt:lpstr>
      <vt:lpstr>连堂课</vt:lpstr>
      <vt:lpstr>跟随课(1)</vt:lpstr>
      <vt:lpstr>跟随课(2)</vt:lpstr>
      <vt:lpstr>走班排课(1)</vt:lpstr>
      <vt:lpstr>走班排课(2)</vt:lpstr>
      <vt:lpstr>走班排课(3)</vt:lpstr>
      <vt:lpstr>走班排课(3)</vt:lpstr>
      <vt:lpstr>每次发布的软件，都经360检测，保证无毒</vt:lpstr>
      <vt:lpstr>节标号</vt:lpstr>
      <vt:lpstr>行标号</vt:lpstr>
      <vt:lpstr>列标号</vt:lpstr>
      <vt:lpstr>单双周排课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入门视频：https://www.bilibili.com/video/BV12Xaoe1EXn/    手动调课演示：https://www.bilibili.com/video/BV14SYSebE8x/</dc:title>
  <dc:creator>Microsoft 帐户</dc:creator>
  <cp:lastModifiedBy>DZHP</cp:lastModifiedBy>
  <cp:revision>83</cp:revision>
  <dcterms:created xsi:type="dcterms:W3CDTF">2024-08-16T05:49:00Z</dcterms:created>
  <dcterms:modified xsi:type="dcterms:W3CDTF">2025-08-19T06:21:28Z</dcterms:modified>
</cp:coreProperties>
</file>